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76" r:id="rId4"/>
    <p:sldId id="280" r:id="rId5"/>
    <p:sldId id="277" r:id="rId6"/>
    <p:sldId id="278" r:id="rId7"/>
    <p:sldId id="281" r:id="rId8"/>
    <p:sldId id="282" r:id="rId9"/>
    <p:sldId id="292" r:id="rId10"/>
    <p:sldId id="291" r:id="rId11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23" d="100"/>
          <a:sy n="123" d="100"/>
        </p:scale>
        <p:origin x="-114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2"/>
          </a:xfrm>
          <a:prstGeom prst="rect">
            <a:avLst/>
          </a:prstGeom>
        </p:spPr>
        <p:txBody>
          <a:bodyPr vert="horz" lIns="91396" tIns="45698" rIns="91396" bIns="45698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6" y="0"/>
            <a:ext cx="2971800" cy="499092"/>
          </a:xfrm>
          <a:prstGeom prst="rect">
            <a:avLst/>
          </a:prstGeom>
        </p:spPr>
        <p:txBody>
          <a:bodyPr vert="horz" lIns="91396" tIns="45698" rIns="91396" bIns="45698" rtlCol="0"/>
          <a:lstStyle>
            <a:lvl1pPr algn="r">
              <a:defRPr sz="1200"/>
            </a:lvl1pPr>
          </a:lstStyle>
          <a:p>
            <a:fld id="{B2AC4D8F-CA41-440E-AF7A-4515DD2D620C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8191"/>
            <a:ext cx="2971800" cy="499091"/>
          </a:xfrm>
          <a:prstGeom prst="rect">
            <a:avLst/>
          </a:prstGeom>
        </p:spPr>
        <p:txBody>
          <a:bodyPr vert="horz" lIns="91396" tIns="45698" rIns="91396" bIns="45698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6" y="9448191"/>
            <a:ext cx="2971800" cy="499091"/>
          </a:xfrm>
          <a:prstGeom prst="rect">
            <a:avLst/>
          </a:prstGeom>
        </p:spPr>
        <p:txBody>
          <a:bodyPr vert="horz" lIns="91396" tIns="45698" rIns="91396" bIns="45698" rtlCol="0" anchor="b"/>
          <a:lstStyle>
            <a:lvl1pPr algn="r">
              <a:defRPr sz="1200"/>
            </a:lvl1pPr>
          </a:lstStyle>
          <a:p>
            <a:fld id="{B4CE030F-BA07-4EA3-8F5B-00A3638BCE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919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98555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5" y="2"/>
            <a:ext cx="2971800" cy="498555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fld id="{06D311BA-D9BC-4878-BDD4-E8F4B14822C9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87079"/>
            <a:ext cx="5486400" cy="3916987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8723"/>
            <a:ext cx="2971800" cy="498555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5" y="9448723"/>
            <a:ext cx="2971800" cy="498555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B2A9A5D2-52D1-4FFB-9536-A797663ED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74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8501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6411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6195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109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662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4737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2438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320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9A5D2-52D1-4FFB-9536-A797663ED944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320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995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3401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4520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2819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0827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6521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4709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55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498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98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06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15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51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354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540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0DAA-47EE-4C9C-BA7A-200B3AB80DA8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479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80DAA-47EE-4C9C-BA7A-200B3AB80DA8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D2AABFF-E19F-453C-A12A-08409D4B4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945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61" y="1812332"/>
            <a:ext cx="9210675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013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70918" y="2426919"/>
            <a:ext cx="7766936" cy="1646302"/>
          </a:xfrm>
        </p:spPr>
        <p:txBody>
          <a:bodyPr/>
          <a:lstStyle/>
          <a:p>
            <a:pPr algn="ctr"/>
            <a:r>
              <a:rPr lang="pt-BR" sz="4800" dirty="0" smtClean="0">
                <a:latin typeface="Bookman Old Style" pitchFamily="18" charset="0"/>
              </a:rPr>
              <a:t>Obrigada </a:t>
            </a:r>
            <a:br>
              <a:rPr lang="pt-BR" sz="4800" dirty="0" smtClean="0">
                <a:latin typeface="Bookman Old Style" pitchFamily="18" charset="0"/>
              </a:rPr>
            </a:br>
            <a:r>
              <a:rPr lang="pt-BR" sz="4800" dirty="0" smtClean="0">
                <a:latin typeface="Bookman Old Style" pitchFamily="18" charset="0"/>
              </a:rPr>
              <a:t>pela atenção.</a:t>
            </a:r>
            <a:endParaRPr lang="pt-BR" sz="4800" dirty="0">
              <a:latin typeface="Bookman Old Style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520" y="2405520"/>
            <a:ext cx="2901950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524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845425" y="2476252"/>
            <a:ext cx="79220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AUDIÊNCIA PÚBLICA</a:t>
            </a:r>
          </a:p>
          <a:p>
            <a:pPr algn="ctr"/>
            <a:r>
              <a:rPr lang="pt-BR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3</a:t>
            </a:r>
            <a:r>
              <a:rPr lang="pt-BR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º QUADRIMESTRE 2021</a:t>
            </a:r>
          </a:p>
        </p:txBody>
      </p:sp>
    </p:spTree>
    <p:extLst>
      <p:ext uri="{BB962C8B-B14F-4D97-AF65-F5344CB8AC3E}">
        <p14:creationId xmlns:p14="http://schemas.microsoft.com/office/powerpoint/2010/main" val="46131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7414" y="393467"/>
            <a:ext cx="8757612" cy="1543397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COMPARATIVO MENSAL ENTRE A RECEITA ARRECADADA E A DESPESA </a:t>
            </a:r>
            <a: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REALIZADA</a:t>
            </a:r>
            <a:b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pt-BR" sz="20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3</a:t>
            </a:r>
            <a:r>
              <a:rPr lang="pt-BR" sz="20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º </a:t>
            </a:r>
            <a:r>
              <a:rPr lang="pt-BR" sz="20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QUADRIMESTRE DE </a:t>
            </a:r>
            <a:r>
              <a:rPr lang="pt-BR" sz="20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2021</a:t>
            </a:r>
            <a:endParaRPr lang="pt-BR" sz="2000" b="1" u="sng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85152" y="3156064"/>
            <a:ext cx="8757612" cy="15433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pt-BR" sz="28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398371"/>
              </p:ext>
            </p:extLst>
          </p:nvPr>
        </p:nvGraphicFramePr>
        <p:xfrm>
          <a:off x="677863" y="1635072"/>
          <a:ext cx="9295296" cy="41754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2347"/>
                <a:gridCol w="436359"/>
                <a:gridCol w="1764400"/>
                <a:gridCol w="170482"/>
                <a:gridCol w="2278251"/>
                <a:gridCol w="2673457"/>
              </a:tblGrid>
              <a:tr h="2281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MÊS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RECEITA ORÇAMENTÁRIA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DESPESA ORÇAMENTÁRIA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RESULTADO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</a:tr>
              <a:tr h="22810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(+)SUPERAVIT  (-) DEFICIT</a:t>
                      </a:r>
                      <a:endParaRPr lang="pt-BR" sz="12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</a:tr>
              <a:tr h="21941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80808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983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JANEIRO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5.446.378,14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4.235.673,86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1.210.704,28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</a:tr>
              <a:tr h="24983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FEVEREIRO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5.166.204,15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3.877.625,20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1.288.578,95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</a:tr>
              <a:tr h="24983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MARÇO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5.758.028,87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4.046.917,76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1.711.111,11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</a:tr>
              <a:tr h="24983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ABRIL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5.515.502,51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5.165.167,83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350.334,68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</a:tr>
              <a:tr h="24983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MAIO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5.287.613,45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5.147.101,32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140.512,13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</a:tr>
              <a:tr h="24983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JUNHO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5.617.732,69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4.843.739,71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773.992,98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</a:tr>
              <a:tr h="24983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JULHO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7.616.188,41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6.724.441,61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891.746,80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</a:tr>
              <a:tr h="24983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AGOSTO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8.165.235,80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6.412.593,80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1.752.642,00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</a:tr>
              <a:tr h="24983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SETEMBRO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>
                          <a:effectLst/>
                          <a:latin typeface="Bookman Old Style" pitchFamily="18" charset="0"/>
                        </a:rPr>
                        <a:t>5.867.926,04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5.207.571,23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660.354,81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</a:tr>
              <a:tr h="24983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OUTUBRO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5.599.613,21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6.865.148,87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-1.265.535,66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</a:tr>
              <a:tr h="24983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1" u="none" strike="noStrike">
                          <a:effectLst/>
                          <a:latin typeface="Bookman Old Style" pitchFamily="18" charset="0"/>
                        </a:rPr>
                        <a:t>NOVEMBRO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>
                          <a:effectLst/>
                          <a:latin typeface="Bookman Old Style" pitchFamily="18" charset="0"/>
                        </a:rPr>
                        <a:t>5.716.648,80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7.534.600,76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-1.817.951,96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</a:tr>
              <a:tr h="24983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1" u="none" strike="noStrike">
                          <a:effectLst/>
                          <a:latin typeface="Bookman Old Style" pitchFamily="18" charset="0"/>
                        </a:rPr>
                        <a:t>DEZEMBRO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>
                          <a:effectLst/>
                          <a:latin typeface="Bookman Old Style" pitchFamily="18" charset="0"/>
                        </a:rPr>
                        <a:t>8.141.928,87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>
                          <a:effectLst/>
                          <a:latin typeface="Bookman Old Style" pitchFamily="18" charset="0"/>
                        </a:rPr>
                        <a:t>9.921.657,11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-1.779.728,24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</a:tr>
              <a:tr h="21941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2416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TOTAL ÚLTIMOS 12 MESES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  <a:latin typeface="Bookman Old Style" pitchFamily="18" charset="0"/>
                        </a:rPr>
                        <a:t>73.899.000,94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  <a:latin typeface="Bookman Old Style" pitchFamily="18" charset="0"/>
                        </a:rPr>
                        <a:t>69.982.239,06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3.916.761,88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893" marR="8893" marT="889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99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1715" y="31034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DEMONSTRATIVO DE APLICAÇÕES NA MANUTENÇÃO E DESENVOLVIMENTO DO </a:t>
            </a:r>
            <a: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ENSINO</a:t>
            </a:r>
            <a:b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pt-BR" sz="20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3º </a:t>
            </a:r>
            <a:r>
              <a:rPr lang="pt-BR" sz="20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QUADRIMESTRE DE </a:t>
            </a:r>
            <a:r>
              <a:rPr lang="pt-BR" sz="20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2021</a:t>
            </a:r>
            <a:endParaRPr lang="pt-BR" sz="20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735803"/>
              </p:ext>
            </p:extLst>
          </p:nvPr>
        </p:nvGraphicFramePr>
        <p:xfrm>
          <a:off x="1201524" y="1627322"/>
          <a:ext cx="8345431" cy="47347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607"/>
                <a:gridCol w="587578"/>
                <a:gridCol w="725290"/>
                <a:gridCol w="587578"/>
                <a:gridCol w="1303686"/>
                <a:gridCol w="1165974"/>
                <a:gridCol w="1303686"/>
                <a:gridCol w="2387032"/>
              </a:tblGrid>
              <a:tr h="22729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RECEITA ORÇAMENTÁRIA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Até dezembro/2021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27294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Receita de Impostos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5.167.759,84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24768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Transferências Correntes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2476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836" marR="6836" marT="6836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Fundo de Participação dos Municípios - FPM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25.675.284,55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2476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836" marR="6836" marT="6836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ICMS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14.659.714,21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2476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836" marR="6836" marT="6836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IPI - Exportação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220.131,36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2476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836" marR="6836" marT="6836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ICMS Desoneração Compensação Financeira - LC 87/96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0,00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2476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836" marR="6836" marT="6836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ITR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40.515,39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2476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836" marR="6836" marT="6836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IPVA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2.348.249,34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2476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TOTAL DA RECEITA ORÇAMENTÁRIA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48.111.654,69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2476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836" marR="6836" marT="6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836" marR="6836" marT="6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Bookman Old Style"/>
                      </a:endParaRPr>
                    </a:p>
                  </a:txBody>
                  <a:tcPr marL="6836" marR="6836" marT="6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2476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TOTAL DA DESPESA ORÇAMENTÁRIA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24768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4768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DESPESAS LÍQUIDAS APLICADAS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12.453.470,30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24768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Percentual Aplicado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 smtClean="0">
                          <a:effectLst/>
                          <a:latin typeface="Bookman Old Style" pitchFamily="18" charset="0"/>
                        </a:rPr>
                        <a:t>25,88%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24768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4327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FUNDEB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11.592.702,19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24768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APLICAÇÃO FINANCEIRA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28.183,14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24768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TOTAL RECEITA FUNDEB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11.620.885,33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2476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  <a:tr h="224768">
                <a:tc gridSpan="7"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DESPESAS COM PESSOAL  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11.183.616,20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836" marR="6836" marT="683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18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6672" y="35190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BR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DEMONSTRATIVO DE APLICAÇÕES EM </a:t>
            </a:r>
            <a:r>
              <a:rPr lang="pt-BR" sz="22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SAÚDE</a:t>
            </a:r>
            <a:r>
              <a:rPr lang="pt-BR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pt-BR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pt-BR" sz="22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3</a:t>
            </a:r>
            <a:r>
              <a:rPr lang="pt-BR" sz="22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º </a:t>
            </a:r>
            <a:r>
              <a:rPr lang="pt-BR" sz="22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QUADRIMESTRE DE </a:t>
            </a:r>
            <a:r>
              <a:rPr lang="pt-BR" sz="22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2021</a:t>
            </a:r>
            <a:r>
              <a:rPr lang="pt-BR" b="1" dirty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pt-BR" b="1" dirty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974465"/>
              </p:ext>
            </p:extLst>
          </p:nvPr>
        </p:nvGraphicFramePr>
        <p:xfrm>
          <a:off x="708817" y="1464584"/>
          <a:ext cx="9070614" cy="4348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5060"/>
                <a:gridCol w="4898423"/>
                <a:gridCol w="3527131"/>
              </a:tblGrid>
              <a:tr h="29037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RECEITA ORÇAMENTÁRIA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Até dezembro/2021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903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Receita de Impostos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5.167.759,84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903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Transferências Correntes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903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Fundo de Participação dos Municípios - FPM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23.717.424,82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903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ICMS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14.659.714,21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903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IPI - Exportação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220.131,36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903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ICMS -Desoneração LC 87/96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0,00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903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ITR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40.515,39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903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IPVA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2.348.249,34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9037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TOTAL DA RECEITA ORÇAMENTÁRIA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46.153.794,96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311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90375"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DESPESA ORÇAMENTÁRIA SAÚDE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24,61%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90375"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Despesas com ações e serviços de saúde 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11.357.588,24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90375"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Limite  Minimo constitucional (15%)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6.923.069,24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90375"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 Investimento a maior no primeiro quadrimestre 2021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4.434.519,00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19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1858" y="45997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DEMONSTRATIVO DA DESPESA COM </a:t>
            </a:r>
            <a: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PESSOAL</a:t>
            </a:r>
            <a:b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pt-BR" sz="20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3</a:t>
            </a:r>
            <a:r>
              <a:rPr lang="pt-BR" sz="20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º </a:t>
            </a:r>
            <a:r>
              <a:rPr lang="pt-BR" sz="20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QUADRIMESTRE DE </a:t>
            </a:r>
            <a:r>
              <a:rPr lang="pt-BR" sz="20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2021</a:t>
            </a:r>
            <a: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pt-BR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endParaRPr lang="pt-BR" sz="20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470895"/>
              </p:ext>
            </p:extLst>
          </p:nvPr>
        </p:nvGraphicFramePr>
        <p:xfrm>
          <a:off x="770852" y="1410347"/>
          <a:ext cx="9000829" cy="4889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33813"/>
                <a:gridCol w="2867016"/>
              </a:tblGrid>
              <a:tr h="36023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DESPESA COM PESSOAL PREFEITURA MUNICIPAL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ATÉ O 3º QUADRIMESTRE/2021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</a:tr>
              <a:tr h="36023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Total Despesa com Pessoal para Fins de Apuração do Limite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>
                          <a:effectLst/>
                          <a:latin typeface="Bookman Old Style" pitchFamily="18" charset="0"/>
                        </a:rPr>
                        <a:t>28.853.969,81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</a:tr>
              <a:tr h="36023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RCL - Receita Corrente Líquida Período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63.839.770,90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</a:tr>
              <a:tr h="36023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    Limite Máximo (Incisos I, II e III Art. 20 LRF=54%)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34.473.476,29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</a:tr>
              <a:tr h="36023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    Limite Prudencial (§único, Art. 22 da LRF=51,3%)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32.749.802,47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</a:tr>
              <a:tr h="36023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    Limite Alerta (Inciso </a:t>
                      </a:r>
                      <a:r>
                        <a:rPr lang="pt-BR" sz="1400" u="none" strike="noStrike" dirty="0" err="1">
                          <a:effectLst/>
                          <a:latin typeface="Bookman Old Style" pitchFamily="18" charset="0"/>
                        </a:rPr>
                        <a:t>ii</a:t>
                      </a:r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 do §1º do Art. 59 da LRF=48,6%)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31.026.128,66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</a:tr>
              <a:tr h="36023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Percentual de Despesa para Fins de Apuração do Limite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45,20%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</a:tr>
              <a:tr h="3512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23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DESPESA COM PESSOAL CAMÂRA MUNICIPAL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ATÉ O 3º QUADRIMESTRE/2021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</a:tr>
              <a:tr h="36023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Despesa Líquida Com Pessoal e Encargos 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1.188.006,35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</a:tr>
              <a:tr h="36023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Percentual de Despesa para Fins de Apuração do Limite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1,86%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</a:tr>
              <a:tr h="3512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023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  <a:latin typeface="Bookman Old Style" pitchFamily="18" charset="0"/>
                        </a:rPr>
                        <a:t>Percentual de Despesa para Fins de Apuração do Limite do Município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47,06%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182" marR="8182" marT="818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76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2229" y="468284"/>
            <a:ext cx="8391851" cy="961505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RESTOS A PAGAR</a:t>
            </a:r>
            <a:br>
              <a:rPr lang="pt-BR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pt-BR" sz="24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3</a:t>
            </a:r>
            <a:r>
              <a:rPr lang="pt-BR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º QUADRIMESTRE DE 2021</a:t>
            </a:r>
            <a:endParaRPr lang="pt-BR" sz="2400" b="1" u="sng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919516"/>
              </p:ext>
            </p:extLst>
          </p:nvPr>
        </p:nvGraphicFramePr>
        <p:xfrm>
          <a:off x="484134" y="1725316"/>
          <a:ext cx="9543269" cy="37769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6937"/>
                <a:gridCol w="411440"/>
                <a:gridCol w="1314545"/>
                <a:gridCol w="1314545"/>
                <a:gridCol w="1314545"/>
                <a:gridCol w="139434"/>
                <a:gridCol w="1611823"/>
              </a:tblGrid>
              <a:tr h="40088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RESTOS A PAGAR EM 31/12/2021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785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RESTOS A PAGAR PROCESSADOS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 TOTAL 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 PAGO  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 CANCELADOS  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 SALDO A PAGAR 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785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785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 INSCRITOS EM 2020 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125.913,50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123.114,16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2.799,34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0,00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785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785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 RESTOS A PAGAR NÃO PROCESSADOS 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 TOTAL 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 PAGOS  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 CANCELADOS  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785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785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 INSCRITOS EM 2020 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1.679.930,94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1.491.914,06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188.016,88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0,00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785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785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  <a:latin typeface="Bookman Old Style" pitchFamily="18" charset="0"/>
                        </a:rPr>
                        <a:t> TOTAL 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1.805.844,44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effectLst/>
                          <a:latin typeface="Bookman Old Style" pitchFamily="18" charset="0"/>
                        </a:rPr>
                        <a:t>1.615.028,22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190.816,22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0,00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8796" marR="8796" marT="879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5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047" y="509847"/>
            <a:ext cx="8491604" cy="978131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DÍVIDA CONSOLIDADA LÍQUIDA </a:t>
            </a:r>
            <a:r>
              <a:rPr lang="pt-BR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/>
            </a:r>
            <a:br>
              <a:rPr lang="pt-BR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pt-BR" sz="24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3</a:t>
            </a:r>
            <a:r>
              <a:rPr lang="pt-BR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º </a:t>
            </a:r>
            <a:r>
              <a:rPr lang="pt-BR" sz="24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QUADRIMESTRE DE </a:t>
            </a:r>
            <a:r>
              <a:rPr lang="pt-BR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2021</a:t>
            </a:r>
            <a:endParaRPr lang="pt-BR" sz="24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493988"/>
              </p:ext>
            </p:extLst>
          </p:nvPr>
        </p:nvGraphicFramePr>
        <p:xfrm>
          <a:off x="498418" y="1383074"/>
          <a:ext cx="10381394" cy="51424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6361"/>
                <a:gridCol w="2375011"/>
                <a:gridCol w="2375011"/>
                <a:gridCol w="2375011"/>
              </a:tblGrid>
              <a:tr h="36761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DÍVIDA CONSOLIDADA   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 SALDO  em 31/12/2019 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 SALDO  em 31/12/2020 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 SALDO em 31/12/2021 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ctr"/>
                </a:tc>
              </a:tr>
              <a:tr h="1869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DIVIDA CONSOLIDADA(a)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6.172.527,72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5.193.720,24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4.897.599,61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ctr"/>
                </a:tc>
              </a:tr>
              <a:tr h="1869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 DÍVIDA CONTRATUAL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5.687.730,44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5.193.720,24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4.897.599,61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ctr"/>
                </a:tc>
              </a:tr>
              <a:tr h="1869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ctr"/>
                </a:tc>
              </a:tr>
              <a:tr h="1869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EMPRESTIMOS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4.092.703,76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3.712.883,97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3.828.740,27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ctr"/>
                </a:tc>
              </a:tr>
              <a:tr h="1869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ctr"/>
                </a:tc>
              </a:tr>
              <a:tr h="1869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PARCELAMENTOS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1.491.745,42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1.377.555,01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983.042,16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ctr"/>
                </a:tc>
              </a:tr>
              <a:tr h="1869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   PARCELAMENTO DE PASEP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1.491.745,42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1.377.555,01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ctr"/>
                </a:tc>
              </a:tr>
              <a:tr h="1869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ctr"/>
                </a:tc>
              </a:tr>
              <a:tr h="36761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DEMAIS DIVIDAS (PROV.FÉRIAS)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103.281,26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103.281,26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85.817,18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ctr"/>
                </a:tc>
              </a:tr>
              <a:tr h="1869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ctr"/>
                </a:tc>
              </a:tr>
              <a:tr h="1869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PRECATÓRIOS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484.797,28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0,00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0,00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</a:tr>
              <a:tr h="18692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</a:tr>
              <a:tr h="1869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DEDUÇÕES  b =(I+II) (b)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3.495.149,62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3.590.178,49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5.583.661,64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</a:tr>
              <a:tr h="1869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ATIVO DISPONÍVEL (I)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3.692.698,37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3.716.091,99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5.583.661,24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</a:tr>
              <a:tr h="1869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RESTOS A PAGAR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197.548,75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125.913,50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5.583.661,24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</a:tr>
              <a:tr h="1869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</a:tr>
              <a:tr h="36761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DÍVIDA CONSOLIDADA LÍQUIDA (A-B)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2.677.378,10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1.603.541,75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-686.062,03</a:t>
                      </a:r>
                      <a:endParaRPr lang="pt-BR" sz="1400" b="1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</a:tr>
              <a:tr h="1869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RECEITA CORRENTE LIQUIDA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54.178.915,89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58.197.994,83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63.839.770,90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</a:tr>
              <a:tr h="18692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Bookman Old Style" pitchFamily="18" charset="0"/>
                        </a:rPr>
                        <a:t> </a:t>
                      </a:r>
                      <a:endParaRPr lang="pt-BR" sz="14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</a:tr>
              <a:tr h="18692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PERCENTUAL UTILIZADO 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11,39%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8,92%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  <a:latin typeface="Bookman Old Style" pitchFamily="18" charset="0"/>
                        </a:rPr>
                        <a:t>7,67%</a:t>
                      </a:r>
                      <a:endParaRPr lang="pt-BR" sz="14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7368" marR="7368" marT="736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39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047" y="509847"/>
            <a:ext cx="8491604" cy="978131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OBRAS EM ANDAMENTO </a:t>
            </a:r>
            <a:br>
              <a:rPr lang="pt-BR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pt-BR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3º </a:t>
            </a:r>
            <a:r>
              <a:rPr lang="pt-BR" sz="24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QUADRIMESTRE DE </a:t>
            </a:r>
            <a:r>
              <a:rPr lang="pt-BR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2021</a:t>
            </a:r>
            <a:endParaRPr lang="pt-BR" sz="24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818299"/>
              </p:ext>
            </p:extLst>
          </p:nvPr>
        </p:nvGraphicFramePr>
        <p:xfrm>
          <a:off x="875653" y="1557580"/>
          <a:ext cx="9562454" cy="47502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9089"/>
                <a:gridCol w="2226704"/>
                <a:gridCol w="1326127"/>
                <a:gridCol w="1860534"/>
              </a:tblGrid>
              <a:tr h="539326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OBRAS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Empresa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 Valor do convênio 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u="none" strike="noStrike" dirty="0">
                          <a:effectLst/>
                          <a:latin typeface="Bookman Old Style" pitchFamily="18" charset="0"/>
                        </a:rPr>
                        <a:t>Evolução</a:t>
                      </a:r>
                      <a:endParaRPr lang="pt-BR" sz="1200" b="1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</a:tr>
              <a:tr h="53932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CONV. EST. SEDU/PAVIMENTAÇÃO NA RUA DUQUE DE CAXIAS 148/2020- FONTE 1052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PAVIMAR CONSTRUTORA DE OBRAS LTDA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R$ 621.809,40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Bookman Old Style" pitchFamily="18" charset="0"/>
                        </a:rPr>
                        <a:t>CONCLUÍDA </a:t>
                      </a:r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DEZEMBRO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</a:tr>
              <a:tr h="56953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CONV. EST. SEDU/PAVIMENTAÇÃO NAS RUAS DUQUE DE CAXIAS, JOÃO SCALON E CERRO NEGRO 445/2020 - FONTE 1051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PAVIMAR CONSTRUTORA DE OBRAS LTDA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R$ 817.816,32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>
                          <a:effectLst/>
                          <a:latin typeface="Bookman Old Style" pitchFamily="18" charset="0"/>
                        </a:rPr>
                        <a:t>CONCLUÍDA </a:t>
                      </a:r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DEZEMBRO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</a:tr>
              <a:tr h="53932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CONSTRUÇÃO DE 7 BARRACÃO INDUSTRIAL - FINANCIAMENTO BB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ALEXANDRE EMANUEL SCHREINER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R$ 977.750,00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72,00%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</a:tr>
              <a:tr h="53932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CONV. FED MAPA - PAVIMENTAÇÃO POLIÉDRICA LINHA TARUMÃ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ERI ANTUNES &amp; CIA LTDA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R$ 244.674,84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83,05%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</a:tr>
              <a:tr h="94474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CONV. FED. MDR/PAV. POLIEDRICA EM RUAS URBANAS-CR 907231/2020 (5 VIAS URBANAS: RUA ELIZETE SCALON, RUA LUIZ SCALON, RUA ISVALDINA BARCELLOS, RUA PROJETADA F E RUA EDGAR GALVANI)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ERI ANTUNES &amp; CIA LTDA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R$ 452.287,55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14,30%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</a:tr>
              <a:tr h="53932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FECHAMENTO DO BARRACÃO INDUSTRIAL - 900 M² - LOTE 2 QUADRA 197 - MANINHO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DICO CONSTRUÇÕES CIVIL LTDA - ME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R$ 345.929,00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38,79%</a:t>
                      </a:r>
                      <a:endParaRPr lang="pt-BR" sz="1200" b="0" i="0" u="none" strike="noStrike"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</a:tr>
              <a:tr h="539326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REFORMA DA ESCOLA MUNICIPAL DORIVAL MAGRINELLI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 DICO CONSTRUÇÕES CIVIL LTDA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>
                          <a:effectLst/>
                          <a:latin typeface="Bookman Old Style" pitchFamily="18" charset="0"/>
                        </a:rPr>
                        <a:t>R$ 230.224,69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Bookman Old Style" pitchFamily="18" charset="0"/>
                        </a:rPr>
                        <a:t>30,41%</a:t>
                      </a:r>
                      <a:endParaRPr lang="pt-BR" sz="1200" b="0" i="0" u="none" strike="noStrike" dirty="0">
                        <a:effectLst/>
                        <a:latin typeface="Bookman Old Style" pitchFamily="18" charset="0"/>
                      </a:endParaRPr>
                    </a:p>
                  </a:txBody>
                  <a:tcPr marL="6545" marR="6545" marT="654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02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2535</TotalTime>
  <Words>715</Words>
  <Application>Microsoft Office PowerPoint</Application>
  <PresentationFormat>Personalizar</PresentationFormat>
  <Paragraphs>337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Facetado</vt:lpstr>
      <vt:lpstr>Apresentação do PowerPoint</vt:lpstr>
      <vt:lpstr>Apresentação do PowerPoint</vt:lpstr>
      <vt:lpstr>COMPARATIVO MENSAL ENTRE A RECEITA ARRECADADA E A DESPESA REALIZADA  3º QUADRIMESTRE DE 2021</vt:lpstr>
      <vt:lpstr>DEMONSTRATIVO DE APLICAÇÕES NA MANUTENÇÃO E DESENVOLVIMENTO DO ENSINO 3º QUADRIMESTRE DE 2021</vt:lpstr>
      <vt:lpstr>DEMONSTRATIVO DE APLICAÇÕES EM SAÚDE 3º QUADRIMESTRE DE 2021 </vt:lpstr>
      <vt:lpstr>DEMONSTRATIVO DA DESPESA COM PESSOAL 3º QUADRIMESTRE DE 2021 </vt:lpstr>
      <vt:lpstr>RESTOS A PAGAR 3º QUADRIMESTRE DE 2021</vt:lpstr>
      <vt:lpstr>DÍVIDA CONSOLIDADA LÍQUIDA  3º QUADRIMESTRE DE 2021</vt:lpstr>
      <vt:lpstr>OBRAS EM ANDAMENTO  3º QUADRIMESTRE DE 2021</vt:lpstr>
      <vt:lpstr>Obrigada  pela atenção.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Situação das obras  municipais.</dc:title>
  <dc:creator>GABINETE-01</dc:creator>
  <cp:lastModifiedBy>CONTABILIDADE-01</cp:lastModifiedBy>
  <cp:revision>168</cp:revision>
  <cp:lastPrinted>2022-02-18T11:57:36Z</cp:lastPrinted>
  <dcterms:created xsi:type="dcterms:W3CDTF">2018-05-28T19:56:34Z</dcterms:created>
  <dcterms:modified xsi:type="dcterms:W3CDTF">2022-02-18T11:58:37Z</dcterms:modified>
</cp:coreProperties>
</file>