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76" r:id="rId4"/>
    <p:sldId id="280" r:id="rId5"/>
    <p:sldId id="277" r:id="rId6"/>
    <p:sldId id="278" r:id="rId7"/>
    <p:sldId id="281" r:id="rId8"/>
    <p:sldId id="282" r:id="rId9"/>
    <p:sldId id="292" r:id="rId10"/>
    <p:sldId id="291" r:id="rId11"/>
    <p:sldId id="293" r:id="rId12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7" y="0"/>
            <a:ext cx="2971800" cy="499012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r">
              <a:defRPr sz="1200"/>
            </a:lvl1pPr>
          </a:lstStyle>
          <a:p>
            <a:fld id="{B2AC4D8F-CA41-440E-AF7A-4515DD2D620C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6685"/>
            <a:ext cx="2971800" cy="499011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7" y="9446685"/>
            <a:ext cx="2971800" cy="499011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r">
              <a:defRPr sz="1200"/>
            </a:lvl1pPr>
          </a:lstStyle>
          <a:p>
            <a:fld id="{B4CE030F-BA07-4EA3-8F5B-00A3638BC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19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6" y="4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r">
              <a:defRPr sz="1200"/>
            </a:lvl1pPr>
          </a:lstStyle>
          <a:p>
            <a:fld id="{06D311BA-D9BC-4878-BDD4-E8F4B14822C9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8" rIns="91396" bIns="4569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6317"/>
            <a:ext cx="5486400" cy="3916362"/>
          </a:xfrm>
          <a:prstGeom prst="rect">
            <a:avLst/>
          </a:prstGeom>
        </p:spPr>
        <p:txBody>
          <a:bodyPr vert="horz" lIns="91396" tIns="45698" rIns="91396" bIns="45698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7217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6" y="9447217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r">
              <a:defRPr sz="1200"/>
            </a:lvl1pPr>
          </a:lstStyle>
          <a:p>
            <a:fld id="{B2A9A5D2-52D1-4FFB-9536-A797663ED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7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50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41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195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10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66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737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438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95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4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52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819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827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521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709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49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06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15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51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35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40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79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0DAA-47EE-4C9C-BA7A-200B3AB80DA8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4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61" y="1812332"/>
            <a:ext cx="92106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1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0918" y="2426919"/>
            <a:ext cx="7766936" cy="1646302"/>
          </a:xfrm>
        </p:spPr>
        <p:txBody>
          <a:bodyPr/>
          <a:lstStyle/>
          <a:p>
            <a:pPr algn="ctr"/>
            <a:endParaRPr lang="pt-BR" sz="4800" dirty="0">
              <a:latin typeface="Bookman Old Style" pitchFamily="18" charset="0"/>
            </a:endParaRPr>
          </a:p>
        </p:txBody>
      </p:sp>
      <p:pic>
        <p:nvPicPr>
          <p:cNvPr id="1026" name="Picture 2" descr="C:\Users\CONTABILIDADE-01\Desktop\WhatsApp Image 2022-05-23 at 12.48.5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72" y="398840"/>
            <a:ext cx="10427884" cy="586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24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0918" y="2426919"/>
            <a:ext cx="7766936" cy="1646302"/>
          </a:xfrm>
        </p:spPr>
        <p:txBody>
          <a:bodyPr/>
          <a:lstStyle/>
          <a:p>
            <a:pPr algn="ctr"/>
            <a:r>
              <a:rPr lang="pt-BR" sz="4800" dirty="0" smtClean="0">
                <a:latin typeface="Bookman Old Style" pitchFamily="18" charset="0"/>
              </a:rPr>
              <a:t>Obrigada </a:t>
            </a:r>
            <a:br>
              <a:rPr lang="pt-BR" sz="4800" dirty="0" smtClean="0">
                <a:latin typeface="Bookman Old Style" pitchFamily="18" charset="0"/>
              </a:rPr>
            </a:br>
            <a:r>
              <a:rPr lang="pt-BR" sz="4800" dirty="0" smtClean="0">
                <a:latin typeface="Bookman Old Style" pitchFamily="18" charset="0"/>
              </a:rPr>
              <a:t>pela atenção.</a:t>
            </a:r>
            <a:endParaRPr lang="pt-BR" sz="4800" dirty="0">
              <a:latin typeface="Bookman Old Style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20" y="2405520"/>
            <a:ext cx="290195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57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845425" y="2476252"/>
            <a:ext cx="79220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AUDIÊNCIA PÚBLICA</a:t>
            </a:r>
          </a:p>
          <a:p>
            <a:pPr algn="ctr"/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1º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4613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7414" y="393467"/>
            <a:ext cx="8757612" cy="1543397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COMPARATIVO MENSAL ENTRE A RECEITA ARRECADADA E A DESPESA 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REALIZADA</a:t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2022</a:t>
            </a:r>
            <a:endParaRPr lang="pt-BR" sz="2000" b="1" u="sng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85152" y="3156064"/>
            <a:ext cx="8757612" cy="15433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pt-BR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73770"/>
              </p:ext>
            </p:extLst>
          </p:nvPr>
        </p:nvGraphicFramePr>
        <p:xfrm>
          <a:off x="557316" y="1760345"/>
          <a:ext cx="8974141" cy="3501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5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6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7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4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Bookman Old Style" pitchFamily="18" charset="0"/>
                        </a:rPr>
                        <a:t>MÊS</a:t>
                      </a:r>
                      <a:endParaRPr lang="pt-BR" sz="13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>
                          <a:effectLst/>
                          <a:latin typeface="Bookman Old Style" pitchFamily="18" charset="0"/>
                        </a:rPr>
                        <a:t>RECEITA ORÇAMENTÁRIA</a:t>
                      </a:r>
                      <a:endParaRPr lang="pt-BR" sz="13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>
                          <a:effectLst/>
                          <a:latin typeface="Bookman Old Style" pitchFamily="18" charset="0"/>
                        </a:rPr>
                        <a:t>DESPESA ORÇAMENTÁRIA</a:t>
                      </a:r>
                      <a:endParaRPr lang="pt-BR" sz="13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>
                          <a:effectLst/>
                          <a:latin typeface="Bookman Old Style" pitchFamily="18" charset="0"/>
                        </a:rPr>
                        <a:t>RESULTADO</a:t>
                      </a:r>
                      <a:endParaRPr lang="pt-BR" sz="13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3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3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3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Bookman Old Style" pitchFamily="18" charset="0"/>
                        </a:rPr>
                        <a:t>(+)SUPERAVIT  (-) DEFICIT</a:t>
                      </a:r>
                      <a:endParaRPr lang="pt-BR" sz="13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97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80808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  <a:latin typeface="Bookman Old Style" pitchFamily="18" charset="0"/>
                        </a:rPr>
                        <a:t>JANEIRO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  <a:latin typeface="Bookman Old Style" pitchFamily="18" charset="0"/>
                        </a:rPr>
                        <a:t>6.480.972,48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  <a:latin typeface="Bookman Old Style" pitchFamily="18" charset="0"/>
                        </a:rPr>
                        <a:t>6.715.306,73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  <a:latin typeface="Bookman Old Style" pitchFamily="18" charset="0"/>
                        </a:rPr>
                        <a:t>-234.334,25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4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  <a:latin typeface="Bookman Old Style" pitchFamily="18" charset="0"/>
                        </a:rPr>
                        <a:t>FEVEREIRO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  <a:latin typeface="Bookman Old Style" pitchFamily="18" charset="0"/>
                        </a:rPr>
                        <a:t>6.632.386,57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  <a:latin typeface="Bookman Old Style" pitchFamily="18" charset="0"/>
                        </a:rPr>
                        <a:t>6.264.565,73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  <a:latin typeface="Bookman Old Style" pitchFamily="18" charset="0"/>
                        </a:rPr>
                        <a:t>367.820,84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4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  <a:latin typeface="Bookman Old Style" pitchFamily="18" charset="0"/>
                        </a:rPr>
                        <a:t>MARÇO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  <a:latin typeface="Bookman Old Style" pitchFamily="18" charset="0"/>
                        </a:rPr>
                        <a:t>6.863.193,15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  <a:latin typeface="Bookman Old Style" pitchFamily="18" charset="0"/>
                        </a:rPr>
                        <a:t>6.229.758,70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  <a:latin typeface="Bookman Old Style" pitchFamily="18" charset="0"/>
                        </a:rPr>
                        <a:t>633.434,45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4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  <a:latin typeface="Bookman Old Style" pitchFamily="18" charset="0"/>
                        </a:rPr>
                        <a:t>ABRIL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  <a:latin typeface="Bookman Old Style" pitchFamily="18" charset="0"/>
                        </a:rPr>
                        <a:t>7.015.752,62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  <a:latin typeface="Bookman Old Style" pitchFamily="18" charset="0"/>
                        </a:rPr>
                        <a:t>7.460.978,98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  <a:latin typeface="Bookman Old Style" pitchFamily="18" charset="0"/>
                        </a:rPr>
                        <a:t>-445.226,36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97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3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6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  <a:latin typeface="Bookman Old Style" pitchFamily="18" charset="0"/>
                        </a:rPr>
                        <a:t>TOTAL </a:t>
                      </a:r>
                      <a:endParaRPr lang="pt-BR" sz="13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u="none" strike="noStrike" dirty="0">
                          <a:effectLst/>
                          <a:latin typeface="Bookman Old Style" pitchFamily="18" charset="0"/>
                        </a:rPr>
                        <a:t>26.992.304,82</a:t>
                      </a:r>
                      <a:endParaRPr lang="pt-BR" sz="13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u="none" strike="noStrike" dirty="0">
                          <a:effectLst/>
                          <a:latin typeface="Bookman Old Style" pitchFamily="18" charset="0"/>
                        </a:rPr>
                        <a:t>26.670.610,14</a:t>
                      </a:r>
                      <a:endParaRPr lang="pt-BR" sz="13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u="none" strike="noStrike" dirty="0">
                          <a:effectLst/>
                          <a:latin typeface="Bookman Old Style" pitchFamily="18" charset="0"/>
                        </a:rPr>
                        <a:t>321.694,68</a:t>
                      </a:r>
                      <a:endParaRPr lang="pt-BR" sz="13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1715" y="31034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DEMONSTRATIVO DE APLICAÇÕES NA MANUTENÇÃO E DESENVOLVIMENTO DO 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ENSINO</a:t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2022</a:t>
            </a:r>
            <a:endParaRPr lang="pt-BR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14155"/>
              </p:ext>
            </p:extLst>
          </p:nvPr>
        </p:nvGraphicFramePr>
        <p:xfrm>
          <a:off x="1268951" y="1504573"/>
          <a:ext cx="7805305" cy="4669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5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2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342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RECEITA ORÇAMENTÁRIA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Até abril/2022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24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Receita de Impostos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2.335.002,90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Transferências Correntes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0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Fundo de Participação dos Municípios - FPM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10.116.435,39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ICMS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5.439.051,25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0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IPI - Exportação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74.090,35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ICMS Desoneração Compensação Financeira - LC 87/96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ITR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2.401,56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0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IPVA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2.274.661,25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TOTAL DA RECEITA ORÇAMENTÁRIA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20.241.642,70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1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TOTAL DA DESPESA ORÇAMENTÁRIA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DESPESAS LÍQUIDAS APLICADAS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4.787.604,89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Percentual Aplicado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  <a:latin typeface="Bookman Old Style" pitchFamily="18" charset="0"/>
                        </a:rPr>
                        <a:t>23,65%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75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FUNDEB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5.364.970,53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APLICAÇÃO FINANCEIRA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49.047,57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TOTAL RECEITA FUNDEB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5.414.018,10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087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DESPESAS COM PESSOAL 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4.177.669,92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1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6672" y="35190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DEMONSTRATIVO DE APLICAÇÕES EM </a:t>
            </a:r>
            <a:r>
              <a:rPr lang="pt-BR" sz="2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SAÚDE</a:t>
            </a:r>
            <a:r>
              <a:rPr lang="pt-BR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2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r>
              <a:rPr lang="pt-BR" sz="22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2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2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2022</a:t>
            </a:r>
            <a: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65087"/>
              </p:ext>
            </p:extLst>
          </p:nvPr>
        </p:nvGraphicFramePr>
        <p:xfrm>
          <a:off x="708817" y="1464584"/>
          <a:ext cx="9070614" cy="4348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7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RECEITA ORÇAMENTÁRIA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Até </a:t>
                      </a:r>
                      <a:r>
                        <a:rPr lang="pt-BR" sz="1400" b="1" u="none" strike="noStrike" dirty="0" smtClean="0">
                          <a:effectLst/>
                          <a:latin typeface="Bookman Old Style" pitchFamily="18" charset="0"/>
                        </a:rPr>
                        <a:t>abril/2022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3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Receita de Impostos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Bookman Old Style" pitchFamily="18" charset="0"/>
                        </a:rPr>
                        <a:t>2.335.002,90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3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Transferências Correntes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Fundo de Participação dos Municípios - FPM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Bookman Old Style" pitchFamily="18" charset="0"/>
                        </a:rPr>
                        <a:t>10.116.435,39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ICMS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Bookman Old Style" pitchFamily="18" charset="0"/>
                        </a:rPr>
                        <a:t>5.439.051,25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IPI - Exportação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Bookman Old Style" pitchFamily="18" charset="0"/>
                        </a:rPr>
                        <a:t>74.090,35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ICMS -Desoneração LC 87/96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ITR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Bookman Old Style" pitchFamily="18" charset="0"/>
                        </a:rPr>
                        <a:t>2.401,56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IPVA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Bookman Old Style" pitchFamily="18" charset="0"/>
                        </a:rPr>
                        <a:t>2.274.661,25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TOTAL DA RECEITA ORÇAMENTÁRIA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smtClean="0">
                          <a:effectLst/>
                          <a:latin typeface="Bookman Old Style" pitchFamily="18" charset="0"/>
                        </a:rPr>
                        <a:t>20.241.642,70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11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37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DESPESA ORÇAMENTÁRIA SAÚDE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smtClean="0">
                          <a:effectLst/>
                          <a:latin typeface="Bookman Old Style" pitchFamily="18" charset="0"/>
                        </a:rPr>
                        <a:t>22,71%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37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Despesas com ações e serviços de saúde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Bookman Old Style" pitchFamily="18" charset="0"/>
                        </a:rPr>
                        <a:t>4.597.492,86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37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Limite  Minimo constitucional (15%)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Bookman Old Style" pitchFamily="18" charset="0"/>
                        </a:rPr>
                        <a:t>3.036.246,40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37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 Investimento a maior no primeiro quadrimestre 2021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Bookman Old Style" pitchFamily="18" charset="0"/>
                        </a:rPr>
                        <a:t>1.561.246,45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1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1858" y="45997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DEMONSTRATIVO DA DESPESA COM 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PESSOAL</a:t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2022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44529"/>
              </p:ext>
            </p:extLst>
          </p:nvPr>
        </p:nvGraphicFramePr>
        <p:xfrm>
          <a:off x="504529" y="1446697"/>
          <a:ext cx="8809951" cy="4406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7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2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8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DEMONSTRATIVO DA DESPESA COM PESSOAL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4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1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DESPESA COM PESSOAL PREFEITURA MUNICIPAL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ATÉ O 1º QUADRIMESTRE/2022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Bookman Old Style" pitchFamily="18" charset="0"/>
                        </a:rPr>
                        <a:t>Total Despesa com Pessoal para Fins de Apuração do Limite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Bookman Old Style" pitchFamily="18" charset="0"/>
                        </a:rPr>
                        <a:t>30.587.195,52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RCL - Receita Corrente Líquida Período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72.824.272,93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Bookman Old Style" pitchFamily="18" charset="0"/>
                        </a:rPr>
                        <a:t>    Limite Máximo (Incisos I, II e III Art. 20 LRF=54%)</a:t>
                      </a:r>
                      <a:endParaRPr lang="pt-BR" sz="11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  <a:latin typeface="Bookman Old Style" pitchFamily="18" charset="0"/>
                        </a:rPr>
                        <a:t>37.632.207,38</a:t>
                      </a:r>
                      <a:endParaRPr lang="pt-BR" sz="11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  <a:latin typeface="Bookman Old Style" pitchFamily="18" charset="0"/>
                        </a:rPr>
                        <a:t>    Limite Prudencial (§único, Art. 22 da LRF=51,3%)</a:t>
                      </a:r>
                      <a:endParaRPr lang="pt-BR" sz="11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  <a:latin typeface="Bookman Old Style" pitchFamily="18" charset="0"/>
                        </a:rPr>
                        <a:t>35.750.597,01</a:t>
                      </a:r>
                      <a:endParaRPr lang="pt-BR" sz="11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latin typeface="Bookman Old Style" pitchFamily="18" charset="0"/>
                        </a:rPr>
                        <a:t>    Limite Alerta (Inciso </a:t>
                      </a:r>
                      <a:r>
                        <a:rPr lang="pt-BR" sz="1100" u="none" strike="noStrike" dirty="0" err="1">
                          <a:effectLst/>
                          <a:latin typeface="Bookman Old Style" pitchFamily="18" charset="0"/>
                        </a:rPr>
                        <a:t>ii</a:t>
                      </a:r>
                      <a:r>
                        <a:rPr lang="pt-BR" sz="1100" u="none" strike="noStrike" dirty="0">
                          <a:effectLst/>
                          <a:latin typeface="Bookman Old Style" pitchFamily="18" charset="0"/>
                        </a:rPr>
                        <a:t> do §1º do Art. 59 da LRF=48,6%)</a:t>
                      </a:r>
                      <a:endParaRPr lang="pt-BR" sz="11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Bookman Old Style" pitchFamily="18" charset="0"/>
                        </a:rPr>
                        <a:t>33.868.986,64</a:t>
                      </a:r>
                      <a:endParaRPr lang="pt-BR" sz="11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  <a:latin typeface="Bookman Old Style" pitchFamily="18" charset="0"/>
                        </a:rPr>
                        <a:t>Percentual de Despesa para Fins de Apuração do Limite</a:t>
                      </a:r>
                      <a:endParaRPr lang="pt-BR" sz="11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43,89%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1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1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DESPESA COM PESSOAL </a:t>
                      </a:r>
                      <a:r>
                        <a:rPr lang="pt-BR" sz="1100" b="1" u="none" strike="noStrike" dirty="0" smtClean="0">
                          <a:effectLst/>
                          <a:latin typeface="Bookman Old Style" pitchFamily="18" charset="0"/>
                        </a:rPr>
                        <a:t>CÂMARA </a:t>
                      </a:r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MUNICIPAL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ATÉ O 1º QUADRIMESTRE/2022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  <a:latin typeface="Bookman Old Style" pitchFamily="18" charset="0"/>
                        </a:rPr>
                        <a:t>Despesa Líquida Com Pessoal e Encargos </a:t>
                      </a:r>
                      <a:endParaRPr lang="pt-BR" sz="11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Bookman Old Style" pitchFamily="18" charset="0"/>
                        </a:rPr>
                        <a:t>1.237.701,13</a:t>
                      </a:r>
                      <a:endParaRPr lang="pt-BR" sz="11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Percentual de Despesa para Fins de Apuração do Limite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1,70%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6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6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Percentual de Despesa para Fins de Apuração do Limite do Município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  <a:latin typeface="Bookman Old Style" pitchFamily="18" charset="0"/>
                        </a:rPr>
                        <a:t>45,59%</a:t>
                      </a:r>
                      <a:endParaRPr lang="pt-BR" sz="11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7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2229" y="468284"/>
            <a:ext cx="8391851" cy="961505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RESTOS A PAGAR</a:t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QUADRIMESTRE DE 2022</a:t>
            </a:r>
            <a:endParaRPr lang="pt-BR" sz="2400" b="1" u="sng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93509"/>
              </p:ext>
            </p:extLst>
          </p:nvPr>
        </p:nvGraphicFramePr>
        <p:xfrm>
          <a:off x="763106" y="1699035"/>
          <a:ext cx="8497133" cy="2470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7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4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RESTOS A PAGAR EM 30/04/2022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 RESTOS A PAGAR NÃO PROCESSADOS 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TOTAL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PAGOS 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CANCELADOS 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SALDO À PAGAR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9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INSCRITOS EM 2021 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1.165.798,70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619.316,83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18.500,00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527.981,87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4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TOTAL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1.165.798,70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619.316,83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18.500,00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527.981,87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1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132" marR="9132" marT="913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5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047" y="509847"/>
            <a:ext cx="8491604" cy="9781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DÍVIDA CONSOLIDADA LÍQUIDA </a:t>
            </a:r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2022</a:t>
            </a:r>
            <a:endParaRPr lang="pt-BR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367634"/>
              </p:ext>
            </p:extLst>
          </p:nvPr>
        </p:nvGraphicFramePr>
        <p:xfrm>
          <a:off x="715304" y="1600367"/>
          <a:ext cx="8699915" cy="4269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5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DÍVIDA CONSOLIDADA  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SALDO  </a:t>
                      </a:r>
                      <a:r>
                        <a:rPr lang="pt-BR" sz="1200" b="1" u="none" strike="noStrike" dirty="0" smtClean="0">
                          <a:effectLst/>
                          <a:latin typeface="Bookman Old Style" pitchFamily="18" charset="0"/>
                        </a:rPr>
                        <a:t>em 31/12/2020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SALDO em 31/12/2021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SALDO em 30/04/2022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DIVIDA CONSOLIDADA(a)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5.193.720,24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4.897.599,61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4.523.785,69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DÍVIDA CONTRATUAL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5.193.720,24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4.897.599,61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4.485.473,92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EMPRESTIMOS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3.712.883,97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3.828.740,27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3.553.849,77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PARCELAMENTOS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1.377.555,01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983.042,16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846.576,09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  PARCELAMENTO DE PASEP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1.377.555,01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DEMAIS DIVIDAS (PROV.FÉRIAS)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103.281,26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85.817,18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85.048,06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PRECATÓRIOS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38.311,77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DEDUÇÕES  b =(I+II) (b)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3.590.178,49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5.583.661,64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5.683.241,61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ATIVO DISPONÍVEL (I)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3.716.091,99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5.583.661,24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7.806.046,43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RESTOS A PAGAR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125.913,50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5.583.661,24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2.122.804,82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3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342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DÍVIDA CONSOLIDADA </a:t>
                      </a:r>
                      <a:r>
                        <a:rPr lang="pt-BR" sz="1200" b="1" u="none" strike="noStrike" dirty="0" smtClean="0">
                          <a:effectLst/>
                          <a:latin typeface="Bookman Old Style" pitchFamily="18" charset="0"/>
                        </a:rPr>
                        <a:t>LÍQUIDA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1.603.541,75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-686.062,03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-1.159.455,92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RECEITA CORRENTE LIQUIDA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58.197.994,83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63.839.770,90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69.689.272,93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85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42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PERCENTUAL UTILIZADO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8,92%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7,67%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6,49%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82" marR="7382" marT="7382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3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047" y="509847"/>
            <a:ext cx="8491604" cy="9781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OBRAS EM ANDAMENTO </a:t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2022</a:t>
            </a:r>
            <a:endParaRPr lang="pt-BR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163503"/>
              </p:ext>
            </p:extLst>
          </p:nvPr>
        </p:nvGraphicFramePr>
        <p:xfrm>
          <a:off x="321396" y="1441341"/>
          <a:ext cx="9558773" cy="4331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3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33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 smtClean="0">
                          <a:effectLst/>
                          <a:latin typeface="Bookman Old Style" pitchFamily="18" charset="0"/>
                        </a:rPr>
                        <a:t>OBRAS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 smtClean="0">
                          <a:effectLst/>
                          <a:latin typeface="Bookman Old Style" pitchFamily="18" charset="0"/>
                        </a:rPr>
                        <a:t>EMPRESA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 smtClean="0">
                          <a:effectLst/>
                          <a:latin typeface="Bookman Old Style" pitchFamily="18" charset="0"/>
                        </a:rPr>
                        <a:t>FONTE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Bookman Old Style" pitchFamily="18" charset="0"/>
                        </a:rPr>
                        <a:t>VALOR</a:t>
                      </a:r>
                      <a:r>
                        <a:rPr lang="pt-BR" sz="12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  <a:latin typeface="Bookman Old Style" pitchFamily="18" charset="0"/>
                        </a:rPr>
                        <a:t>EVOLUÇÃO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PAVIMENTAÇÃO POLIÉDRICA LINHA TARUMÃ- CONV. FED. MAPA CR 908596/2020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err="1">
                          <a:effectLst/>
                          <a:latin typeface="Bookman Old Style" pitchFamily="18" charset="0"/>
                        </a:rPr>
                        <a:t>Eri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Antunes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1064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R$ 238.750,00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87,87%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95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BARRACÃO RODO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Maneco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601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R$ 149.500,00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95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BARRACÃO JULIANA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Maneco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601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R$ 149.191,40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effectLst/>
                          <a:latin typeface="Bookman Old Style" pitchFamily="18" charset="0"/>
                        </a:rPr>
                        <a:t>0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95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BARRACÃO BUGANÇA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Maneco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601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R$ 99.800,00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effectLst/>
                          <a:latin typeface="Bookman Old Style" pitchFamily="18" charset="0"/>
                        </a:rPr>
                        <a:t>70,08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95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FECHAMENTO BARRACÃO MANINHO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Dico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R$ 345.929,00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84,99%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CONV. FED. MDR/PAV. POLIEDRICA EM RUAS URBANAS-CR 907231/2020 (5 VIAS URBANAS)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Eri Antunes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1063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R$ 451.391,56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66,70%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95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REFORMA ESCOLA DORIVAL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Dico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103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R$ 230.224,69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83,82%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CONV. EST. SEAB/ESTRADAS RURAIS 3 TRECHOS- FONTE 1069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ABS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1069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R$ 2.666.396,65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20,21%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95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CONSTRUÇÃO DE DOIS BARRACÕES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MANECO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R$ 103.579,18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70%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95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EMENDA INDIVIDUAL/PAV. POLIEDRICA 17 RUAS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Eri Antunes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1070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R$ 627.558,26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5,23%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362" marR="8362" marT="836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0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2788</TotalTime>
  <Words>618</Words>
  <Application>Microsoft Office PowerPoint</Application>
  <PresentationFormat>Widescreen</PresentationFormat>
  <Paragraphs>325</Paragraphs>
  <Slides>11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Trebuchet MS</vt:lpstr>
      <vt:lpstr>Wingdings 3</vt:lpstr>
      <vt:lpstr>Facetado</vt:lpstr>
      <vt:lpstr>Apresentação do PowerPoint</vt:lpstr>
      <vt:lpstr>Apresentação do PowerPoint</vt:lpstr>
      <vt:lpstr>COMPARATIVO MENSAL ENTRE A RECEITA ARRECADADA E A DESPESA REALIZADA  1º QUADRIMESTRE DE 2022</vt:lpstr>
      <vt:lpstr>DEMONSTRATIVO DE APLICAÇÕES NA MANUTENÇÃO E DESENVOLVIMENTO DO ENSINO 1º QUADRIMESTRE DE 2022</vt:lpstr>
      <vt:lpstr>DEMONSTRATIVO DE APLICAÇÕES EM SAÚDE 1º QUADRIMESTRE DE 2022 </vt:lpstr>
      <vt:lpstr>DEMONSTRATIVO DA DESPESA COM PESSOAL 1º QUADRIMESTRE DE 2022 </vt:lpstr>
      <vt:lpstr>RESTOS A PAGAR 1º QUADRIMESTRE DE 2022</vt:lpstr>
      <vt:lpstr>DÍVIDA CONSOLIDADA LÍQUIDA  1º QUADRIMESTRE DE 2022</vt:lpstr>
      <vt:lpstr>OBRAS EM ANDAMENTO  1º QUADRIMESTRE DE 2022</vt:lpstr>
      <vt:lpstr>Apresentação do PowerPoint</vt:lpstr>
      <vt:lpstr>Obrigada  pela atenção.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Situação das obras  municipais.</dc:title>
  <dc:creator>GABINETE-01</dc:creator>
  <cp:lastModifiedBy>RECEPCAO-01</cp:lastModifiedBy>
  <cp:revision>186</cp:revision>
  <cp:lastPrinted>2022-05-23T18:18:41Z</cp:lastPrinted>
  <dcterms:created xsi:type="dcterms:W3CDTF">2018-05-28T19:56:34Z</dcterms:created>
  <dcterms:modified xsi:type="dcterms:W3CDTF">2022-06-08T11:50:40Z</dcterms:modified>
</cp:coreProperties>
</file>