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76" r:id="rId4"/>
    <p:sldId id="280" r:id="rId5"/>
    <p:sldId id="277" r:id="rId6"/>
    <p:sldId id="278" r:id="rId7"/>
    <p:sldId id="281" r:id="rId8"/>
    <p:sldId id="282" r:id="rId9"/>
    <p:sldId id="289" r:id="rId10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6" y="0"/>
            <a:ext cx="2971800" cy="499012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r">
              <a:defRPr sz="1200"/>
            </a:lvl1pPr>
          </a:lstStyle>
          <a:p>
            <a:fld id="{B2AC4D8F-CA41-440E-AF7A-4515DD2D620C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6683"/>
            <a:ext cx="2971800" cy="499011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6" y="9446683"/>
            <a:ext cx="2971800" cy="499011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r">
              <a:defRPr sz="1200"/>
            </a:lvl1pPr>
          </a:lstStyle>
          <a:p>
            <a:fld id="{B4CE030F-BA07-4EA3-8F5B-00A3638BC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19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8475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98475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06D311BA-D9BC-4878-BDD4-E8F4B14822C9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6315"/>
            <a:ext cx="5486400" cy="3916362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7215"/>
            <a:ext cx="2971800" cy="498475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5" y="9447215"/>
            <a:ext cx="2971800" cy="498475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B2A9A5D2-52D1-4FFB-9536-A797663ED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7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50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41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195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10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662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737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438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95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40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4520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819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827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521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709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49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06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15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51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35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40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79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0DAA-47EE-4C9C-BA7A-200B3AB80DA8}" type="datetimeFigureOut">
              <a:rPr lang="pt-BR" smtClean="0"/>
              <a:t>08/02/2021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4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B0831A3D-2930-45B0-8D26-68D2085004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480" y="2591894"/>
            <a:ext cx="8527287" cy="212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804" y="5586153"/>
            <a:ext cx="1573209" cy="1212330"/>
          </a:xfrm>
        </p:spPr>
      </p:pic>
      <p:sp>
        <p:nvSpPr>
          <p:cNvPr id="6" name="Retângulo 5"/>
          <p:cNvSpPr/>
          <p:nvPr/>
        </p:nvSpPr>
        <p:spPr>
          <a:xfrm>
            <a:off x="1845425" y="2476252"/>
            <a:ext cx="79220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AUDIÊNCIA PÚBLICA</a:t>
            </a:r>
          </a:p>
          <a:p>
            <a:pPr algn="ctr"/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3</a:t>
            </a:r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º QUADRIMESTRE 2020</a:t>
            </a:r>
          </a:p>
        </p:txBody>
      </p:sp>
    </p:spTree>
    <p:extLst>
      <p:ext uri="{BB962C8B-B14F-4D97-AF65-F5344CB8AC3E}">
        <p14:creationId xmlns:p14="http://schemas.microsoft.com/office/powerpoint/2010/main" val="4613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7414" y="393467"/>
            <a:ext cx="8757612" cy="1543397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COMPARATIVO MENSAL ENTRE A RECEITA ARRECADADA E A DESPESA 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REALIZADA</a:t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2020</a:t>
            </a:r>
            <a:endParaRPr lang="pt-BR" sz="2000" b="1" u="sng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85152" y="3156064"/>
            <a:ext cx="8757612" cy="15433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pt-BR" sz="2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460026"/>
              </p:ext>
            </p:extLst>
          </p:nvPr>
        </p:nvGraphicFramePr>
        <p:xfrm>
          <a:off x="589769" y="1593745"/>
          <a:ext cx="9220657" cy="4442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9365"/>
                <a:gridCol w="2316285"/>
                <a:gridCol w="2354413"/>
                <a:gridCol w="2160594"/>
              </a:tblGrid>
              <a:tr h="2108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MÊS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RECEITA ORÇAMENTÁRIA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DESPESA ORÇAMENTÁRIA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RESULTADO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230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(+)SUPERAVIT  (-) DEFICIT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145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618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JANEIRO 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5.227.209,53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4.852.525,46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374.684,07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7618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FEVEREIRO 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5.084.596,55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5.507.795,10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-423.198,55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7618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MARÇO 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5.041.493,05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5.122.670,94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-81.177,89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7618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ABRIL 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4.024.244,59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4.226.812,51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-202.567,92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7618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MAIO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3.721.622,88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3.653.507,71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68.115,17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7618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JUNHO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5.009.173,00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4.671.376,75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337.796,25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7618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JULHO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7.043.230,08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4.282.419,52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2.760.810,56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7618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AGOSTO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5.859.756,04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5.885.713,71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-25.957,67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7618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SETEMBRO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5.199.643,83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5.243.903,16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-44.259,33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7618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OUTUBRO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5.263.783,54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4.632.460,23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631.323,31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7618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NOVEMBRO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5.244.233,66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5.249.600,94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-5.367,28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7618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DEZEMBRO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7.248.613,00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8.264.342,16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-1.015.729,16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145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556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TOTAL ULTIMOS 12 MESES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63.967.599,75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61.593.128,19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2.374.471,56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9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1715" y="31034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DEMONSTRATIVO DE APLICAÇÕES NA MANUTENÇÃO E DESENVOLVIMENTO DO 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ENSINO</a:t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2020</a:t>
            </a:r>
            <a:endParaRPr lang="pt-BR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103535"/>
              </p:ext>
            </p:extLst>
          </p:nvPr>
        </p:nvGraphicFramePr>
        <p:xfrm>
          <a:off x="418858" y="1556153"/>
          <a:ext cx="9360572" cy="4619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227"/>
                <a:gridCol w="659051"/>
                <a:gridCol w="813515"/>
                <a:gridCol w="659051"/>
                <a:gridCol w="1462267"/>
                <a:gridCol w="1307803"/>
                <a:gridCol w="1462267"/>
                <a:gridCol w="2677391"/>
              </a:tblGrid>
              <a:tr h="22782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RECEITA ORÇAMENTÁRIA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Até dezembro/2020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7823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Receita de Impostos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4.441.706,69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Transferências Correntes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Fundo de Participação dos Municípios - FPM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19.224.365,67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ICMS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12.473.293,39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IPI - Exportação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203.476,92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ICMS Desoneração Compensação Financeira - LC 87/96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ITR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29.352,05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IPVA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2.257.303,07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TOTAL DA RECEITA ORÇAMENTÁRIA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38.629.497,79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643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TOTAL DA DESPESA ORÇAMENTÁRIA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643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96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DESPESAS LÍQUIDAS APLICADAS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10.922.272,16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Percentual Aplicado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28,27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643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96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FUNDEB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9.270.293,74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APLICAÇÃO FINANCEIRA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1.395,33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TOTAL RECEITA FUNDEB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9.271.689,07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196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DESPESAS COM PESSOAL 60%/73,28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6.794.283,75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1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6672" y="35190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DEMONSTRATIVO DE APLICAÇÕES EM </a:t>
            </a:r>
            <a:r>
              <a:rPr lang="pt-BR" sz="2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SAÚDE</a:t>
            </a:r>
            <a:r>
              <a:rPr lang="pt-BR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2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  <a:r>
              <a:rPr lang="pt-BR" sz="22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2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2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2020</a:t>
            </a:r>
            <a:r>
              <a:rPr 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7380"/>
              </p:ext>
            </p:extLst>
          </p:nvPr>
        </p:nvGraphicFramePr>
        <p:xfrm>
          <a:off x="460845" y="1498511"/>
          <a:ext cx="9256591" cy="4328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677"/>
                <a:gridCol w="5024613"/>
                <a:gridCol w="3570301"/>
              </a:tblGrid>
              <a:tr h="289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RECEITA ORÇAMENTÁRIA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Até dezembro/2020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Receita de Impostos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4.441.706,69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Transferências Correntes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Fundo de Participação dos Municípios - FPM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17.635.468,52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ICMS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12.473.293,39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IPI - Exportação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203.476,92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ICMS -Desoneração LC 87/96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ITR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29.352,05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IPVA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2.257.303,07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TOTAL DA RECEITA ORÇAMENTÁRIA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37.040.600,64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184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9072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effectLst/>
                          <a:latin typeface="Bookman Old Style" pitchFamily="18" charset="0"/>
                        </a:rPr>
                        <a:t>DESPESA ORÇAMENTÁRIA SAÚDE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Despesas com ações e serviços de saúde 22,14%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8.197.503,31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Limite  Minimo constitucional (15%)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5.556.090,10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072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Investimento a maior no segundo quadrimestre 2020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2.641.413,21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1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1858" y="45997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DEMONSTRATIVO DA DESPESA COM 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PESSOAL</a:t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3º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2020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pt-BR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529037"/>
              </p:ext>
            </p:extLst>
          </p:nvPr>
        </p:nvGraphicFramePr>
        <p:xfrm>
          <a:off x="476385" y="1698485"/>
          <a:ext cx="9597513" cy="3904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0437"/>
                <a:gridCol w="3057076"/>
              </a:tblGrid>
              <a:tr h="3014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DESPESA COM PESSOAL PREFEITURA MUNICIPAL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ATÉ O 3º QUADRIMESTRE/2020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014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Total Despesa com Pessoal para Fins de Apuração do Limite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27.999.927,84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014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RCL - Receita Corrente Líquida Período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57.997.994,83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014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    Limite Máximo (Incisos I, II e III Art. 20 LRF=54%)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31.318.917,21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014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    Limite Prudencial (§único, Art. 22 da LRF=51,3%)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29.752.971,35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014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    Limite Alerta (Inciso </a:t>
                      </a:r>
                      <a:r>
                        <a:rPr lang="pt-BR" sz="1200" u="none" strike="noStrike" dirty="0" err="1">
                          <a:effectLst/>
                          <a:latin typeface="Bookman Old Style" pitchFamily="18" charset="0"/>
                        </a:rPr>
                        <a:t>ii</a:t>
                      </a:r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 do §1º do Art. 59 da LRF=48,6%)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28.187.025,49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014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Percentual de Despesa para Fins de Apuração do Limite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48,28%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2939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14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DESPESA COM PESSOAL CAMÂRA MUNICIPAL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ATÉ O 3º QUADRIMESTRE/2020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014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Despesa Líquida Com Pessoal e Encargos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1.186.924,00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014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Percentual de Despesa para Fins de Apuração do Limite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2,05%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2939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147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Percentual de Despesa para Fins de Apuração do Limite do Município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50,32%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7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2229" y="468284"/>
            <a:ext cx="8391851" cy="961505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RESTOS A PAGAR</a:t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QUADRIMESTRE DE 2020</a:t>
            </a:r>
            <a:endParaRPr lang="pt-BR" sz="2400" b="1" u="sng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128650"/>
              </p:ext>
            </p:extLst>
          </p:nvPr>
        </p:nvGraphicFramePr>
        <p:xfrm>
          <a:off x="662365" y="1809588"/>
          <a:ext cx="9303046" cy="2992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3427"/>
                <a:gridCol w="1306023"/>
                <a:gridCol w="1306023"/>
                <a:gridCol w="1306023"/>
                <a:gridCol w="1561550"/>
              </a:tblGrid>
              <a:tr h="4098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RESTOS A PAGAR EM 31/12/2020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299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RESTOS A PAGAR PROCESSADOS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TOTAL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PAGO 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CANCELADOS 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SALDO A PAGAR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</a:tr>
              <a:tr h="16078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299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INSCRITOS 2019 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197.548,75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197.299,81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248,94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</a:tr>
              <a:tr h="17095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299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RESTOS A PAGAR NÃO PROCESSADOS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 TOTAL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PAGOS  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CANCELADOS  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</a:tr>
              <a:tr h="12005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299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INSCRITOS EM 2019 E ANOS ANTERIORES  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2.423.661,66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2.355.383,46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68.278,20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</a:tr>
              <a:tr h="19313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299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TOTAL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2.621.210,41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2.552.683,27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68.527,14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24" marR="8724" marT="872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5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047" y="509847"/>
            <a:ext cx="8491604" cy="9781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DÍVIDA CONSOLIDADA LÍQUIDA </a:t>
            </a:r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3º </a:t>
            </a: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2020</a:t>
            </a:r>
            <a:endParaRPr lang="pt-BR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131660"/>
              </p:ext>
            </p:extLst>
          </p:nvPr>
        </p:nvGraphicFramePr>
        <p:xfrm>
          <a:off x="460885" y="1508525"/>
          <a:ext cx="9411534" cy="4565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6806"/>
                <a:gridCol w="1923758"/>
                <a:gridCol w="108937"/>
                <a:gridCol w="2069905"/>
                <a:gridCol w="2192128"/>
              </a:tblGrid>
              <a:tr h="36672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DÍVIDA CONSOLIDADA  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SALDO em 31/12/2018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SALDO  em 31/12/2019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SALDO  em 31/12/2020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DIVIDA CONSOLIDADA(a)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6.065.377,59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6.172.527,72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5.193.720,24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DÍVIDA CONTRATUAL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6.065.377,59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6.172.527,72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5.193.720,24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EMPRESTIMOS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5.198.316,00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4.092.703,76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3.712.883,97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PARCELAMENTOS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867.061,59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1.491.745,42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1.377.555,01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  PARCELAMENTO DE INSS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281.582,92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21872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  PARCELAMENTO DE CONTR. SOCIAIS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585.478,67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1.491.745,42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1.377.555,01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DEMAIS DIVIDAS (PROV.FÉRIAS)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103.281,26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103.281,26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PRECATÓRIOS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484.797,28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DEDUÇÕES  b =(I+II) (b)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7.440.578,98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3.495.149,62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3.590.178,49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ATIVO DISPONÍVEL (I)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7.706.972,51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3.692.698,37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3.716.091,99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RESTOS A PAGAR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266.393,53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197.548,75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125.913,50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36672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DÍVIDA CONSOLIDADA LÍQUIDA (A-B)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-1.375.201,39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2.677.378,10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1.603.541,75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RECEITA CORRENTE LIQUIDA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49.722.509,68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54.178.915,89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effectLst/>
                          <a:latin typeface="Bookman Old Style" pitchFamily="18" charset="0"/>
                        </a:rPr>
                        <a:t>57.997.994,83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  <a:tr h="18694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PERCENTUAL UTILIZADO 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12,20%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11,39%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8,95%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285" marR="7285" marT="728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3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4310" y="23764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400" b="1" u="sng" dirty="0" smtClean="0">
                <a:solidFill>
                  <a:schemeClr val="tx1"/>
                </a:solidFill>
                <a:latin typeface="Bookman Old Style" pitchFamily="18" charset="0"/>
              </a:rPr>
              <a:t>OBRAS EM ANDAMENTO EM 31/12/2020</a:t>
            </a:r>
            <a:endParaRPr lang="pt-BR" sz="2400" b="1" u="sng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51774"/>
              </p:ext>
            </p:extLst>
          </p:nvPr>
        </p:nvGraphicFramePr>
        <p:xfrm>
          <a:off x="677862" y="1092629"/>
          <a:ext cx="9171310" cy="5160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0118"/>
                <a:gridCol w="1394847"/>
                <a:gridCol w="1077132"/>
                <a:gridCol w="743919"/>
                <a:gridCol w="774915"/>
                <a:gridCol w="1100379"/>
              </a:tblGrid>
              <a:tr h="102459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Convênio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Empresa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 Valor do convênio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 Medição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Evolução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pt-BR" sz="1200" u="none" strike="noStrike" dirty="0" smtClean="0">
                          <a:effectLst/>
                          <a:latin typeface="Bookman Old Style" pitchFamily="18" charset="0"/>
                        </a:rPr>
                        <a:t>ACUMULADO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</a:tr>
              <a:tr h="6893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 err="1">
                          <a:effectLst/>
                          <a:latin typeface="Bookman Old Style" pitchFamily="18" charset="0"/>
                        </a:rPr>
                        <a:t>Pav</a:t>
                      </a:r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. Poliédrica nas Ruas Aurora </a:t>
                      </a:r>
                      <a:r>
                        <a:rPr lang="pt-BR" sz="1200" u="none" strike="noStrike" dirty="0" err="1">
                          <a:effectLst/>
                          <a:latin typeface="Bookman Old Style" pitchFamily="18" charset="0"/>
                        </a:rPr>
                        <a:t>Sguarezi</a:t>
                      </a:r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, Bento </a:t>
                      </a:r>
                      <a:r>
                        <a:rPr lang="pt-BR" sz="1200" u="none" strike="noStrike" dirty="0" err="1">
                          <a:effectLst/>
                          <a:latin typeface="Bookman Old Style" pitchFamily="18" charset="0"/>
                        </a:rPr>
                        <a:t>Munhos</a:t>
                      </a:r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 da Rocha, Luiz Ortega, João Correa, Marino </a:t>
                      </a:r>
                      <a:r>
                        <a:rPr lang="pt-BR" sz="1200" u="none" strike="noStrike" dirty="0" err="1">
                          <a:effectLst/>
                          <a:latin typeface="Bookman Old Style" pitchFamily="18" charset="0"/>
                        </a:rPr>
                        <a:t>Minettp</a:t>
                      </a:r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 e Gonçalves Dias/845032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Elizandro Foppa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247.929,62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8º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78,74%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195.231,47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</a:tr>
              <a:tr h="6893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Adequação de Estradas Vicinas/863923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Paulo Roberto Krause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1.049.205,26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6º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67,48%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708.019,70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</a:tr>
              <a:tr h="6893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PAVIMENTAÇÃO ASFÁLTICA  - RUA MANOEL BARCELOS DOS SANTOS CR 867393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Paulo Roberto Krause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915.110,00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7º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90,44%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827.653,14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</a:tr>
              <a:tr h="6893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Recapeamento asfáltico em ruas do perímetro urbano na Rua Manoel Barcellos/884490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Paulo Roberto Krause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1.001.037,43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3º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60,52%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605.873,19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</a:tr>
              <a:tr h="6893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Recapeamento asfáltico no prolongamento da Rua Duque de Caxias/884443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Paulo Roberto Krause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788.128,73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3º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58,68%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462.459,36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</a:tr>
              <a:tr h="6893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Recapeamento asfáltico em ruas do perímetro urbano/Presidente Costa e Silva 896860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Paulo Roberto Krause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303.922,22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2º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100,00%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303.922,22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903" marR="6903" marT="69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5185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2069</TotalTime>
  <Words>678</Words>
  <Application>Microsoft Office PowerPoint</Application>
  <PresentationFormat>Personalizar</PresentationFormat>
  <Paragraphs>348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Facetado</vt:lpstr>
      <vt:lpstr>Apresentação do PowerPoint</vt:lpstr>
      <vt:lpstr>Apresentação do PowerPoint</vt:lpstr>
      <vt:lpstr>COMPARATIVO MENSAL ENTRE A RECEITA ARRECADADA E A DESPESA REALIZADA  3º QUADRIMESTRE DE 2020</vt:lpstr>
      <vt:lpstr>DEMONSTRATIVO DE APLICAÇÕES NA MANUTENÇÃO E DESENVOLVIMENTO DO ENSINO 3º QUADRIMESTRE DE 2020</vt:lpstr>
      <vt:lpstr>DEMONSTRATIVO DE APLICAÇÕES EM SAÚDE 3º QUADRIMESTRE DE 2020 </vt:lpstr>
      <vt:lpstr>DEMONSTRATIVO DA DESPESA COM PESSOAL 3º QUADRIMESTRE DE 2020 </vt:lpstr>
      <vt:lpstr>RESTOS A PAGAR 3º QUADRIMESTRE DE 2020</vt:lpstr>
      <vt:lpstr>DÍVIDA CONSOLIDADA LÍQUIDA  3º QUADRIMESTRE DE 2020</vt:lpstr>
      <vt:lpstr>OBRAS EM ANDAMENTO EM 31/12/2020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Situação das obras  municipais.</dc:title>
  <dc:creator>GABINETE-01</dc:creator>
  <cp:lastModifiedBy>CONTABILIDADE-01</cp:lastModifiedBy>
  <cp:revision>136</cp:revision>
  <cp:lastPrinted>2021-02-08T19:40:11Z</cp:lastPrinted>
  <dcterms:created xsi:type="dcterms:W3CDTF">2018-05-28T19:56:34Z</dcterms:created>
  <dcterms:modified xsi:type="dcterms:W3CDTF">2021-02-08T19:42:12Z</dcterms:modified>
</cp:coreProperties>
</file>